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15"/>
  </p:notesMasterIdLst>
  <p:sldIdLst>
    <p:sldId id="256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3" r:id="rId13"/>
    <p:sldId id="264" r:id="rId14"/>
  </p:sldIdLst>
  <p:sldSz cx="9144000" cy="5143500" type="screen16x9"/>
  <p:notesSz cx="6858000" cy="9144000"/>
  <p:embeddedFontLst>
    <p:embeddedFont>
      <p:font typeface="Roboto" panose="020B0604020202020204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15625E-343A-45C9-AA17-69DF3A130263}">
  <a:tblStyle styleId="{C215625E-343A-45C9-AA17-69DF3A130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0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660" y="16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81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7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688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3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363808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сетевой фабрики на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основне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EVPN.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 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3350" y="-121160"/>
            <a:ext cx="8520600" cy="34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Псевдо </a:t>
            </a:r>
            <a:r>
              <a:rPr lang="en-US" sz="3000" dirty="0"/>
              <a:t>ISP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DCD1F-DF73-4DF9-B619-8C76C970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6" y="1190949"/>
            <a:ext cx="3633575" cy="368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0DC51-04F0-49F1-873C-1323C43C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59" y="460507"/>
            <a:ext cx="2954393" cy="1917484"/>
          </a:xfrm>
          <a:prstGeom prst="rect">
            <a:avLst/>
          </a:prstGeom>
        </p:spPr>
      </p:pic>
      <p:sp>
        <p:nvSpPr>
          <p:cNvPr id="8" name="Google Shape;204;p41">
            <a:extLst>
              <a:ext uri="{FF2B5EF4-FFF2-40B4-BE49-F238E27FC236}">
                <a16:creationId xmlns:a16="http://schemas.microsoft.com/office/drawing/2014/main" id="{1C5A742C-CB97-4053-8D2E-8B1995ADAA76}"/>
              </a:ext>
            </a:extLst>
          </p:cNvPr>
          <p:cNvSpPr txBox="1">
            <a:spLocks/>
          </p:cNvSpPr>
          <p:nvPr/>
        </p:nvSpPr>
        <p:spPr>
          <a:xfrm>
            <a:off x="191057" y="553117"/>
            <a:ext cx="3551291" cy="89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300" dirty="0"/>
              <a:t>NAT </a:t>
            </a:r>
            <a:r>
              <a:rPr lang="ru-RU" sz="1300" dirty="0"/>
              <a:t>не поддерживается на образах</a:t>
            </a:r>
            <a:r>
              <a:rPr lang="en-US" sz="1300" dirty="0"/>
              <a:t> Arista</a:t>
            </a:r>
          </a:p>
          <a:p>
            <a:r>
              <a:rPr lang="ru-RU" sz="1300" dirty="0"/>
              <a:t>Сделано через </a:t>
            </a:r>
            <a:r>
              <a:rPr lang="en-US" sz="1300" dirty="0"/>
              <a:t>route-target import export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BC75B-D4CE-4E32-A2EC-3EC0539F4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140" y="1289908"/>
            <a:ext cx="2587127" cy="1207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134A9-2BD8-4E31-9BE0-E6F418B9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938" y="2829775"/>
            <a:ext cx="4819160" cy="1060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FBAFB-5ED8-4B51-A899-8793AC2FB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938" y="3944449"/>
            <a:ext cx="4819160" cy="1121791"/>
          </a:xfrm>
          <a:prstGeom prst="rect">
            <a:avLst/>
          </a:prstGeom>
        </p:spPr>
      </p:pic>
      <p:sp>
        <p:nvSpPr>
          <p:cNvPr id="15" name="Google Shape;204;p41">
            <a:extLst>
              <a:ext uri="{FF2B5EF4-FFF2-40B4-BE49-F238E27FC236}">
                <a16:creationId xmlns:a16="http://schemas.microsoft.com/office/drawing/2014/main" id="{0FFD80E4-0084-46EF-BC73-92AA5DD6C9C5}"/>
              </a:ext>
            </a:extLst>
          </p:cNvPr>
          <p:cNvSpPr txBox="1">
            <a:spLocks/>
          </p:cNvSpPr>
          <p:nvPr/>
        </p:nvSpPr>
        <p:spPr>
          <a:xfrm>
            <a:off x="5807766" y="51061"/>
            <a:ext cx="3154098" cy="37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300" dirty="0" err="1"/>
              <a:t>Пинги</a:t>
            </a:r>
            <a:r>
              <a:rPr lang="ru-RU" sz="1300" dirty="0"/>
              <a:t> из </a:t>
            </a:r>
            <a:r>
              <a:rPr lang="en-US" sz="1300" dirty="0"/>
              <a:t>DC2 – </a:t>
            </a:r>
            <a:r>
              <a:rPr lang="ru-RU" sz="1300" dirty="0"/>
              <a:t>импорт </a:t>
            </a:r>
            <a:r>
              <a:rPr lang="en-US" sz="1300" dirty="0"/>
              <a:t>L3VNI</a:t>
            </a:r>
          </a:p>
        </p:txBody>
      </p:sp>
    </p:spTree>
    <p:extLst>
      <p:ext uri="{BB962C8B-B14F-4D97-AF65-F5344CB8AC3E}">
        <p14:creationId xmlns:p14="http://schemas.microsoft.com/office/powerpoint/2010/main" val="94015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296544131"/>
              </p:ext>
            </p:extLst>
          </p:nvPr>
        </p:nvGraphicFramePr>
        <p:xfrm>
          <a:off x="952500" y="1718400"/>
          <a:ext cx="7239000" cy="2879224"/>
        </p:xfrm>
        <a:graphic>
          <a:graphicData uri="http://schemas.openxmlformats.org/drawingml/2006/table">
            <a:tbl>
              <a:tblPr>
                <a:noFill/>
                <a:tableStyleId>{C215625E-343A-45C9-AA17-69DF3A130263}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Стендовые устройства можно заставить работать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Нужно иметь свой стенд или лабораторию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Необходимо продолжать работать в данной теме для получения устойчивых знаний и навыков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lang="en-US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236;p44" title="marker-graduating-cap.png">
            <a:extLst>
              <a:ext uri="{FF2B5EF4-FFF2-40B4-BE49-F238E27FC236}">
                <a16:creationId xmlns:a16="http://schemas.microsoft.com/office/drawing/2014/main" id="{4F5F31E6-0DEA-402F-A735-94F2A42515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Конюхов Александр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44573"/>
            <a:ext cx="4098113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сетей передачи данных и мониторинга, преподаватель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@konyukhovals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656BD-87F2-49DA-A8AD-1AA0C944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59" y="1987462"/>
            <a:ext cx="2416469" cy="1812352"/>
          </a:xfrm>
          <a:prstGeom prst="rect">
            <a:avLst/>
          </a:prstGeom>
        </p:spPr>
      </p:pic>
      <p:sp>
        <p:nvSpPr>
          <p:cNvPr id="7" name="Google Shape;156;p36">
            <a:extLst>
              <a:ext uri="{FF2B5EF4-FFF2-40B4-BE49-F238E27FC236}">
                <a16:creationId xmlns:a16="http://schemas.microsoft.com/office/drawing/2014/main" id="{0FC16A71-51C8-438D-9C4D-304402A7D725}"/>
              </a:ext>
            </a:extLst>
          </p:cNvPr>
          <p:cNvSpPr txBox="1">
            <a:spLocks/>
          </p:cNvSpPr>
          <p:nvPr/>
        </p:nvSpPr>
        <p:spPr>
          <a:xfrm>
            <a:off x="793200" y="4063741"/>
            <a:ext cx="79353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ru-RU" sz="1300" dirty="0"/>
              <a:t>Меня хорошо видно</a:t>
            </a:r>
            <a:r>
              <a:rPr lang="en-US" sz="1300" dirty="0"/>
              <a:t> </a:t>
            </a:r>
            <a:r>
              <a:rPr lang="ru-RU" sz="1300" dirty="0"/>
              <a:t>&amp; слышно?</a:t>
            </a:r>
          </a:p>
        </p:txBody>
      </p:sp>
      <p:pic>
        <p:nvPicPr>
          <p:cNvPr id="8" name="Google Shape;157;p36">
            <a:extLst>
              <a:ext uri="{FF2B5EF4-FFF2-40B4-BE49-F238E27FC236}">
                <a16:creationId xmlns:a16="http://schemas.microsoft.com/office/drawing/2014/main" id="{D0691F2F-7DB7-4F72-9EDF-8B12D3AA47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281" y="4315070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8;p36">
            <a:extLst>
              <a:ext uri="{FF2B5EF4-FFF2-40B4-BE49-F238E27FC236}">
                <a16:creationId xmlns:a16="http://schemas.microsoft.com/office/drawing/2014/main" id="{1E044868-2D48-4477-9ACE-724F206088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794" y="4364885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Изучить предметную область (насколько это возможно)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BGP, VXLAN EVPN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Работающая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-фабрика, связь двух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Только реальная эксплуатация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Таков путь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010047605"/>
              </p:ext>
            </p:extLst>
          </p:nvPr>
        </p:nvGraphicFramePr>
        <p:xfrm>
          <a:off x="952500" y="2382125"/>
          <a:ext cx="7239000" cy="1719460"/>
        </p:xfrm>
        <a:graphic>
          <a:graphicData uri="http://schemas.openxmlformats.org/drawingml/2006/table">
            <a:tbl>
              <a:tblPr>
                <a:noFill/>
                <a:tableStyleId>{C215625E-343A-45C9-AA17-69DF3A130263}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Два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Anycast gateway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Инфраструктура на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Arista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работающий стенд из двух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DC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разными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Underlay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150629324"/>
              </p:ext>
            </p:extLst>
          </p:nvPr>
        </p:nvGraphicFramePr>
        <p:xfrm>
          <a:off x="952500" y="1897775"/>
          <a:ext cx="7239000" cy="1318170"/>
        </p:xfrm>
        <a:graphic>
          <a:graphicData uri="http://schemas.openxmlformats.org/drawingml/2006/table">
            <a:tbl>
              <a:tblPr>
                <a:noFill/>
                <a:tableStyleId>{C215625E-343A-45C9-AA17-69DF3A130263}</a:tableStyleId>
              </a:tblPr>
              <a:tblGrid>
                <a:gridCol w="50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DC1 – BGP Underlay / BGP Overlay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DC2 – OSPF Underlay / BGP Overlay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24B42-ECA2-4092-A831-0C1F7B82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566"/>
            <a:ext cx="9144000" cy="4977934"/>
          </a:xfrm>
          <a:prstGeom prst="rect">
            <a:avLst/>
          </a:prstGeom>
        </p:spPr>
      </p:pic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3350" y="-121160"/>
            <a:ext cx="8520600" cy="34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стенда</a:t>
            </a:r>
            <a:endParaRPr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3350" y="-121160"/>
            <a:ext cx="8520600" cy="34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Маршруты типа </a:t>
            </a:r>
            <a:r>
              <a:rPr lang="en-US" sz="3000" dirty="0"/>
              <a:t>2</a:t>
            </a:r>
            <a:r>
              <a:rPr lang="ru-RU" sz="3000" dirty="0"/>
              <a:t> – </a:t>
            </a:r>
            <a:r>
              <a:rPr lang="en-US" sz="3000" dirty="0"/>
              <a:t>DC1 Leaf1</a:t>
            </a:r>
            <a:endParaRPr sz="30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2CE467-9F66-4800-9E3E-43354D2D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9" y="458361"/>
            <a:ext cx="8520600" cy="46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3350" y="-121160"/>
            <a:ext cx="8520600" cy="34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Маршруты типа </a:t>
            </a:r>
            <a:r>
              <a:rPr lang="en-US" sz="3000" dirty="0"/>
              <a:t>2</a:t>
            </a:r>
            <a:r>
              <a:rPr lang="ru-RU" sz="3000" dirty="0"/>
              <a:t> – </a:t>
            </a:r>
            <a:r>
              <a:rPr lang="en-US" sz="3000" dirty="0"/>
              <a:t>DC2 Leaf1_2</a:t>
            </a:r>
            <a:endParaRPr sz="30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9D9BC7-98D8-4126-B6D5-D7C03892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7789"/>
            <a:ext cx="9144000" cy="43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3350" y="-121160"/>
            <a:ext cx="8520600" cy="34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Маршруты типа 5 – </a:t>
            </a:r>
            <a:r>
              <a:rPr lang="en-US" sz="3000" dirty="0"/>
              <a:t>DC1 Leaf1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02F61-19AB-462D-A4EE-B64BD128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78" y="550221"/>
            <a:ext cx="5433112" cy="43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4590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183</Words>
  <Application>Microsoft Office PowerPoint</Application>
  <PresentationFormat>On-screen Show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Roboto Medium</vt:lpstr>
      <vt:lpstr>Courier New</vt:lpstr>
      <vt:lpstr>Roboto</vt:lpstr>
      <vt:lpstr>Arial</vt:lpstr>
      <vt:lpstr>Светлая тема</vt:lpstr>
      <vt:lpstr>Светлая тема</vt:lpstr>
      <vt:lpstr>PowerPoint Presentation</vt:lpstr>
      <vt:lpstr>Защита проекта   </vt:lpstr>
      <vt:lpstr>План защиты</vt:lpstr>
      <vt:lpstr>PowerPoint Presentation</vt:lpstr>
      <vt:lpstr>Какие технологии использовались </vt:lpstr>
      <vt:lpstr>Схема стенда</vt:lpstr>
      <vt:lpstr>Маршруты типа 2 – DC1 Leaf1</vt:lpstr>
      <vt:lpstr>Маршруты типа 2 – DC2 Leaf1_2</vt:lpstr>
      <vt:lpstr>Маршруты типа 5 – DC1 Leaf1</vt:lpstr>
      <vt:lpstr>Псевдо ISP</vt:lpstr>
      <vt:lpstr>Выводы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Alexander</cp:lastModifiedBy>
  <cp:revision>15</cp:revision>
  <dcterms:modified xsi:type="dcterms:W3CDTF">2025-11-07T17:06:44Z</dcterms:modified>
</cp:coreProperties>
</file>